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153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32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310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53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3718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995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467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17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020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797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567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7C4A3-BBE0-4927-A1B9-7A7697BD7594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69A4D-1A00-495A-BD42-7461B1233E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59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Derecho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Be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going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8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6275" y="3733438"/>
            <a:ext cx="7772400" cy="1362075"/>
          </a:xfrm>
        </p:spPr>
        <p:txBody>
          <a:bodyPr/>
          <a:lstStyle/>
          <a:p>
            <a:r>
              <a:rPr lang="es-MX" b="0" cap="none" dirty="0" err="1" smtClean="0"/>
              <a:t>For</a:t>
            </a:r>
            <a:r>
              <a:rPr lang="es-MX" b="0" cap="none" dirty="0" smtClean="0"/>
              <a:t> </a:t>
            </a:r>
            <a:r>
              <a:rPr lang="es-MX" b="0" cap="none" dirty="0" err="1" smtClean="0"/>
              <a:t>example</a:t>
            </a:r>
            <a:r>
              <a:rPr lang="es-MX" b="0" cap="none" dirty="0" smtClean="0"/>
              <a:t>:</a:t>
            </a:r>
            <a:endParaRPr lang="es-MX" b="0" cap="none" dirty="0"/>
          </a:p>
        </p:txBody>
      </p:sp>
      <p:sp>
        <p:nvSpPr>
          <p:cNvPr id="4" name="3 Rectángulo"/>
          <p:cNvSpPr/>
          <p:nvPr/>
        </p:nvSpPr>
        <p:spPr>
          <a:xfrm>
            <a:off x="694922" y="1700808"/>
            <a:ext cx="775417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Am +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subject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+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going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to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+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infinitive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69481" y="2289066"/>
            <a:ext cx="5389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spc="50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2852936"/>
            <a:ext cx="94994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re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763960" y="70108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err="1" smtClean="0"/>
              <a:t>Interrogative</a:t>
            </a:r>
            <a:r>
              <a:rPr lang="es-MX" dirty="0" smtClean="0"/>
              <a:t> </a:t>
            </a:r>
            <a:r>
              <a:rPr lang="es-MX" dirty="0" err="1" smtClean="0"/>
              <a:t>form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293858" y="4581128"/>
            <a:ext cx="83170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Are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they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going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to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come?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778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s-MX" sz="2800" dirty="0" smtClean="0">
                <a:latin typeface="Arial" pitchFamily="34" charset="0"/>
                <a:cs typeface="Arial" pitchFamily="34" charset="0"/>
              </a:rPr>
              <a:t>FUTURE TIME EXPRESSIONS  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666275" y="1412776"/>
            <a:ext cx="7772400" cy="36827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0" cap="none" dirty="0" err="1" smtClean="0"/>
              <a:t>Tomorrow</a:t>
            </a:r>
            <a:endParaRPr lang="es-MX" b="0" cap="none" dirty="0" smtClean="0"/>
          </a:p>
          <a:p>
            <a:r>
              <a:rPr lang="es-MX" b="0" cap="none" dirty="0" err="1" smtClean="0"/>
              <a:t>Soon</a:t>
            </a:r>
            <a:endParaRPr lang="es-MX" b="0" cap="none" dirty="0" smtClean="0"/>
          </a:p>
          <a:p>
            <a:r>
              <a:rPr lang="es-MX" b="0" cap="none" dirty="0" err="1" smtClean="0"/>
              <a:t>Next</a:t>
            </a:r>
            <a:endParaRPr lang="es-MX" b="0" cap="none" dirty="0" smtClean="0"/>
          </a:p>
          <a:p>
            <a:r>
              <a:rPr lang="es-MX" b="0" cap="none" dirty="0" err="1" smtClean="0"/>
              <a:t>The</a:t>
            </a:r>
            <a:r>
              <a:rPr lang="es-MX" b="0" cap="none" dirty="0" smtClean="0"/>
              <a:t> </a:t>
            </a:r>
            <a:r>
              <a:rPr lang="es-MX" b="0" cap="none" dirty="0" err="1" smtClean="0"/>
              <a:t>day</a:t>
            </a:r>
            <a:r>
              <a:rPr lang="es-MX" b="0" cap="none" dirty="0" smtClean="0"/>
              <a:t> </a:t>
            </a:r>
            <a:r>
              <a:rPr lang="es-MX" b="0" cap="none" dirty="0" err="1" smtClean="0"/>
              <a:t>after</a:t>
            </a:r>
            <a:r>
              <a:rPr lang="es-MX" b="0" cap="none" dirty="0" smtClean="0"/>
              <a:t> </a:t>
            </a:r>
            <a:r>
              <a:rPr lang="es-MX" b="0" cap="none" dirty="0" err="1" smtClean="0"/>
              <a:t>tomorrow</a:t>
            </a:r>
            <a:endParaRPr lang="es-MX" b="0" cap="none" dirty="0"/>
          </a:p>
        </p:txBody>
      </p:sp>
    </p:spTree>
    <p:extLst>
      <p:ext uri="{BB962C8B-B14F-4D97-AF65-F5344CB8AC3E}">
        <p14:creationId xmlns:p14="http://schemas.microsoft.com/office/powerpoint/2010/main" val="41369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72400" cy="1362075"/>
          </a:xfrm>
        </p:spPr>
        <p:txBody>
          <a:bodyPr/>
          <a:lstStyle/>
          <a:p>
            <a:r>
              <a:rPr lang="es-MX" dirty="0" smtClean="0"/>
              <a:t>Note: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1424757"/>
            <a:ext cx="7772400" cy="1500187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am going to do something = I have already decided to do it. Examples:</a:t>
            </a:r>
          </a:p>
          <a:p>
            <a:endParaRPr lang="es-MX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00020532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4786313"/>
            <a:ext cx="1047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Llamada rectangular redondeada"/>
          <p:cNvSpPr/>
          <p:nvPr/>
        </p:nvSpPr>
        <p:spPr>
          <a:xfrm>
            <a:off x="857224" y="3214686"/>
            <a:ext cx="3286148" cy="1143008"/>
          </a:xfrm>
          <a:prstGeom prst="wedgeRoundRectCallout">
            <a:avLst>
              <a:gd name="adj1" fmla="val 52938"/>
              <a:gd name="adj2" fmla="val 127616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 err="1">
                <a:solidFill>
                  <a:schemeClr val="tx1"/>
                </a:solidFill>
                <a:latin typeface="Britannic Bold" pitchFamily="34" charset="0"/>
              </a:rPr>
              <a:t>There’s</a:t>
            </a:r>
            <a:r>
              <a:rPr lang="es-MX" dirty="0">
                <a:solidFill>
                  <a:schemeClr val="tx1"/>
                </a:solidFill>
                <a:latin typeface="Britannic Bold" pitchFamily="34" charset="0"/>
              </a:rPr>
              <a:t> a film </a:t>
            </a:r>
            <a:r>
              <a:rPr lang="es-MX" dirty="0" err="1">
                <a:solidFill>
                  <a:schemeClr val="tx1"/>
                </a:solidFill>
                <a:latin typeface="Britannic Bold" pitchFamily="34" charset="0"/>
              </a:rPr>
              <a:t>on</a:t>
            </a:r>
            <a:r>
              <a:rPr lang="es-MX" dirty="0">
                <a:solidFill>
                  <a:schemeClr val="tx1"/>
                </a:solidFill>
                <a:latin typeface="Britannic Bold" pitchFamily="34" charset="0"/>
              </a:rPr>
              <a:t> TV </a:t>
            </a:r>
            <a:r>
              <a:rPr lang="es-MX" dirty="0" err="1">
                <a:solidFill>
                  <a:schemeClr val="tx1"/>
                </a:solidFill>
                <a:latin typeface="Britannic Bold" pitchFamily="34" charset="0"/>
              </a:rPr>
              <a:t>tonight</a:t>
            </a:r>
            <a:r>
              <a:rPr lang="es-MX" dirty="0">
                <a:solidFill>
                  <a:schemeClr val="tx1"/>
                </a:solidFill>
                <a:latin typeface="Britannic Bold" pitchFamily="34" charset="0"/>
              </a:rPr>
              <a:t>. </a:t>
            </a:r>
            <a:r>
              <a:rPr lang="es-MX" u="sng" dirty="0">
                <a:solidFill>
                  <a:schemeClr val="tx1"/>
                </a:solidFill>
                <a:latin typeface="Britannic Bold" pitchFamily="34" charset="0"/>
              </a:rPr>
              <a:t>Are </a:t>
            </a:r>
            <a:r>
              <a:rPr lang="es-MX" u="sng" dirty="0" err="1">
                <a:solidFill>
                  <a:schemeClr val="tx1"/>
                </a:solidFill>
                <a:latin typeface="Britannic Bold" pitchFamily="34" charset="0"/>
              </a:rPr>
              <a:t>you</a:t>
            </a:r>
            <a:r>
              <a:rPr lang="es-MX" u="sng" dirty="0">
                <a:solidFill>
                  <a:schemeClr val="tx1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chemeClr val="tx1"/>
                </a:solidFill>
                <a:latin typeface="Britannic Bold" pitchFamily="34" charset="0"/>
              </a:rPr>
              <a:t>going</a:t>
            </a:r>
            <a:r>
              <a:rPr lang="es-MX" u="sng" dirty="0">
                <a:solidFill>
                  <a:schemeClr val="tx1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chemeClr val="tx1"/>
                </a:solidFill>
                <a:latin typeface="Britannic Bold" pitchFamily="34" charset="0"/>
              </a:rPr>
              <a:t>to</a:t>
            </a:r>
            <a:r>
              <a:rPr lang="es-MX" u="sng" dirty="0">
                <a:solidFill>
                  <a:schemeClr val="tx1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tx1"/>
                </a:solidFill>
                <a:latin typeface="Britannic Bold" pitchFamily="34" charset="0"/>
              </a:rPr>
              <a:t>watch</a:t>
            </a:r>
            <a:r>
              <a:rPr lang="es-MX" dirty="0">
                <a:solidFill>
                  <a:schemeClr val="tx1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tx1"/>
                </a:solidFill>
                <a:latin typeface="Britannic Bold" pitchFamily="34" charset="0"/>
              </a:rPr>
              <a:t>it</a:t>
            </a:r>
            <a:r>
              <a:rPr lang="es-MX" dirty="0">
                <a:solidFill>
                  <a:schemeClr val="tx1"/>
                </a:solidFill>
                <a:latin typeface="Britannic Bold" pitchFamily="34" charset="0"/>
              </a:rPr>
              <a:t>?</a:t>
            </a:r>
          </a:p>
        </p:txBody>
      </p:sp>
      <p:sp>
        <p:nvSpPr>
          <p:cNvPr id="6" name="5 Llamada rectangular redondeada"/>
          <p:cNvSpPr/>
          <p:nvPr/>
        </p:nvSpPr>
        <p:spPr>
          <a:xfrm>
            <a:off x="4714876" y="3286124"/>
            <a:ext cx="2714644" cy="1143008"/>
          </a:xfrm>
          <a:prstGeom prst="wedgeRoundRectCallout">
            <a:avLst>
              <a:gd name="adj1" fmla="val -38305"/>
              <a:gd name="adj2" fmla="val 112732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>
                <a:solidFill>
                  <a:srgbClr val="CCFF33"/>
                </a:solidFill>
                <a:latin typeface="Britannic Bold" pitchFamily="34" charset="0"/>
              </a:rPr>
              <a:t>No. </a:t>
            </a:r>
            <a:r>
              <a:rPr lang="es-MX" dirty="0" err="1">
                <a:solidFill>
                  <a:srgbClr val="CCFF33"/>
                </a:solidFill>
                <a:latin typeface="Britannic Bold" pitchFamily="34" charset="0"/>
              </a:rPr>
              <a:t>I’m</a:t>
            </a:r>
            <a:r>
              <a:rPr lang="es-MX" dirty="0">
                <a:solidFill>
                  <a:srgbClr val="CCFF33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rgbClr val="CCFF33"/>
                </a:solidFill>
                <a:latin typeface="Britannic Bold" pitchFamily="34" charset="0"/>
              </a:rPr>
              <a:t>tired</a:t>
            </a:r>
            <a:r>
              <a:rPr lang="es-MX" dirty="0">
                <a:solidFill>
                  <a:srgbClr val="CCFF33"/>
                </a:solidFill>
                <a:latin typeface="Britannic Bold" pitchFamily="34" charset="0"/>
              </a:rPr>
              <a:t>. </a:t>
            </a:r>
            <a:r>
              <a:rPr lang="es-MX" u="sng" dirty="0" err="1">
                <a:solidFill>
                  <a:srgbClr val="CCFF33"/>
                </a:solidFill>
                <a:latin typeface="Britannic Bold" pitchFamily="34" charset="0"/>
              </a:rPr>
              <a:t>I’m</a:t>
            </a:r>
            <a:r>
              <a:rPr lang="es-MX" u="sng" dirty="0">
                <a:solidFill>
                  <a:srgbClr val="CCFF33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rgbClr val="CCFF33"/>
                </a:solidFill>
                <a:latin typeface="Britannic Bold" pitchFamily="34" charset="0"/>
              </a:rPr>
              <a:t>going</a:t>
            </a:r>
            <a:r>
              <a:rPr lang="es-MX" u="sng" dirty="0">
                <a:solidFill>
                  <a:srgbClr val="CCFF33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rgbClr val="CCFF33"/>
                </a:solidFill>
                <a:latin typeface="Britannic Bold" pitchFamily="34" charset="0"/>
              </a:rPr>
              <a:t>to</a:t>
            </a:r>
            <a:r>
              <a:rPr lang="es-MX" u="sng" dirty="0">
                <a:solidFill>
                  <a:srgbClr val="CCFF33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rgbClr val="CCFF33"/>
                </a:solidFill>
                <a:latin typeface="Britannic Bold" pitchFamily="34" charset="0"/>
              </a:rPr>
              <a:t>bed</a:t>
            </a:r>
            <a:r>
              <a:rPr lang="es-MX" dirty="0">
                <a:solidFill>
                  <a:srgbClr val="CCFF33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rgbClr val="CCFF33"/>
                </a:solidFill>
                <a:latin typeface="Britannic Bold" pitchFamily="34" charset="0"/>
              </a:rPr>
              <a:t>early</a:t>
            </a:r>
            <a:r>
              <a:rPr lang="es-MX" dirty="0">
                <a:solidFill>
                  <a:srgbClr val="CCFF33"/>
                </a:solidFill>
                <a:latin typeface="Britannic Bold" pitchFamily="34" charset="0"/>
              </a:rPr>
              <a:t>.</a:t>
            </a: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6643688" y="5286375"/>
            <a:ext cx="1785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MX" dirty="0">
                <a:latin typeface="Felix Titling" pitchFamily="82" charset="0"/>
              </a:rPr>
              <a:t>he </a:t>
            </a:r>
            <a:r>
              <a:rPr lang="es-MX" dirty="0" err="1">
                <a:latin typeface="Felix Titling" pitchFamily="82" charset="0"/>
              </a:rPr>
              <a:t>decided</a:t>
            </a:r>
            <a:r>
              <a:rPr lang="es-MX" dirty="0">
                <a:latin typeface="Felix Titling" pitchFamily="82" charset="0"/>
              </a:rPr>
              <a:t> </a:t>
            </a:r>
            <a:r>
              <a:rPr lang="es-MX" dirty="0" err="1">
                <a:latin typeface="Felix Titling" pitchFamily="82" charset="0"/>
              </a:rPr>
              <a:t>to</a:t>
            </a:r>
            <a:r>
              <a:rPr lang="es-MX" dirty="0">
                <a:latin typeface="Felix Titling" pitchFamily="82" charset="0"/>
              </a:rPr>
              <a:t> </a:t>
            </a:r>
            <a:r>
              <a:rPr lang="es-MX" dirty="0" err="1">
                <a:latin typeface="Felix Titling" pitchFamily="82" charset="0"/>
              </a:rPr>
              <a:t>go</a:t>
            </a:r>
            <a:r>
              <a:rPr lang="es-MX" dirty="0">
                <a:latin typeface="Felix Titling" pitchFamily="82" charset="0"/>
              </a:rPr>
              <a:t> </a:t>
            </a:r>
            <a:r>
              <a:rPr lang="es-MX" dirty="0" err="1">
                <a:latin typeface="Felix Titling" pitchFamily="82" charset="0"/>
              </a:rPr>
              <a:t>to</a:t>
            </a:r>
            <a:r>
              <a:rPr lang="es-MX" dirty="0">
                <a:latin typeface="Felix Titling" pitchFamily="82" charset="0"/>
              </a:rPr>
              <a:t> </a:t>
            </a:r>
            <a:r>
              <a:rPr lang="es-MX" dirty="0" err="1">
                <a:latin typeface="Felix Titling" pitchFamily="82" charset="0"/>
              </a:rPr>
              <a:t>bed</a:t>
            </a:r>
            <a:r>
              <a:rPr lang="es-MX" dirty="0">
                <a:latin typeface="Felix Titling" pitchFamily="82" charset="0"/>
              </a:rPr>
              <a:t> </a:t>
            </a:r>
            <a:r>
              <a:rPr lang="es-MX" dirty="0" err="1">
                <a:latin typeface="Felix Titling" pitchFamily="82" charset="0"/>
              </a:rPr>
              <a:t>early</a:t>
            </a:r>
            <a:r>
              <a:rPr lang="es-MX" dirty="0">
                <a:latin typeface="Felix Titling" pitchFamily="82" charset="0"/>
              </a:rPr>
              <a:t> </a:t>
            </a:r>
            <a:r>
              <a:rPr lang="es-MX" dirty="0" err="1">
                <a:latin typeface="Felix Titling" pitchFamily="82" charset="0"/>
              </a:rPr>
              <a:t>tonight</a:t>
            </a:r>
            <a:r>
              <a:rPr lang="es-MX" dirty="0">
                <a:latin typeface="Felix Titling" pitchFamily="82" charset="0"/>
              </a:rPr>
              <a:t>.</a:t>
            </a:r>
          </a:p>
        </p:txBody>
      </p:sp>
      <p:sp>
        <p:nvSpPr>
          <p:cNvPr id="8" name="7 Flecha izquierda"/>
          <p:cNvSpPr/>
          <p:nvPr/>
        </p:nvSpPr>
        <p:spPr>
          <a:xfrm rot="3116159">
            <a:off x="6017419" y="4642644"/>
            <a:ext cx="857250" cy="642938"/>
          </a:xfrm>
          <a:prstGeom prst="leftArrow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113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olumpi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3857625"/>
            <a:ext cx="1871662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Llamada rectangular redondeada"/>
          <p:cNvSpPr/>
          <p:nvPr/>
        </p:nvSpPr>
        <p:spPr>
          <a:xfrm>
            <a:off x="2428860" y="1357298"/>
            <a:ext cx="2000264" cy="1571636"/>
          </a:xfrm>
          <a:prstGeom prst="wedgeRoundRectCallout">
            <a:avLst>
              <a:gd name="adj1" fmla="val 44017"/>
              <a:gd name="adj2" fmla="val 99033"/>
              <a:gd name="adj3" fmla="val 16667"/>
            </a:avLst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>
                <a:solidFill>
                  <a:srgbClr val="002060"/>
                </a:solidFill>
                <a:latin typeface="Britannic Bold" pitchFamily="34" charset="0"/>
              </a:rPr>
              <a:t>I </a:t>
            </a:r>
            <a:r>
              <a:rPr lang="es-MX" dirty="0" err="1">
                <a:solidFill>
                  <a:srgbClr val="002060"/>
                </a:solidFill>
                <a:latin typeface="Britannic Bold" pitchFamily="34" charset="0"/>
              </a:rPr>
              <a:t>heard</a:t>
            </a:r>
            <a:r>
              <a:rPr lang="es-MX" dirty="0">
                <a:solidFill>
                  <a:srgbClr val="002060"/>
                </a:solidFill>
                <a:latin typeface="Britannic Bold" pitchFamily="34" charset="0"/>
              </a:rPr>
              <a:t> Ruth has won </a:t>
            </a:r>
            <a:r>
              <a:rPr lang="es-MX" dirty="0" err="1">
                <a:solidFill>
                  <a:srgbClr val="002060"/>
                </a:solidFill>
                <a:latin typeface="Britannic Bold" pitchFamily="34" charset="0"/>
              </a:rPr>
              <a:t>some</a:t>
            </a:r>
            <a:r>
              <a:rPr lang="es-MX" dirty="0">
                <a:solidFill>
                  <a:srgbClr val="002060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rgbClr val="002060"/>
                </a:solidFill>
                <a:latin typeface="Britannic Bold" pitchFamily="34" charset="0"/>
              </a:rPr>
              <a:t>money</a:t>
            </a:r>
            <a:r>
              <a:rPr lang="es-MX" dirty="0">
                <a:solidFill>
                  <a:srgbClr val="002060"/>
                </a:solidFill>
                <a:latin typeface="Britannic Bold" pitchFamily="34" charset="0"/>
              </a:rPr>
              <a:t>. </a:t>
            </a:r>
            <a:r>
              <a:rPr lang="es-MX" u="sng" dirty="0" err="1">
                <a:solidFill>
                  <a:srgbClr val="002060"/>
                </a:solidFill>
                <a:latin typeface="Britannic Bold" pitchFamily="34" charset="0"/>
              </a:rPr>
              <a:t>What</a:t>
            </a:r>
            <a:r>
              <a:rPr lang="es-MX" u="sng" dirty="0">
                <a:solidFill>
                  <a:srgbClr val="002060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rgbClr val="002060"/>
                </a:solidFill>
                <a:latin typeface="Britannic Bold" pitchFamily="34" charset="0"/>
              </a:rPr>
              <a:t>is</a:t>
            </a:r>
            <a:r>
              <a:rPr lang="es-MX" u="sng" dirty="0">
                <a:solidFill>
                  <a:srgbClr val="002060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rgbClr val="002060"/>
                </a:solidFill>
                <a:latin typeface="Britannic Bold" pitchFamily="34" charset="0"/>
              </a:rPr>
              <a:t>she</a:t>
            </a:r>
            <a:r>
              <a:rPr lang="es-MX" u="sng" dirty="0">
                <a:solidFill>
                  <a:srgbClr val="002060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rgbClr val="002060"/>
                </a:solidFill>
                <a:latin typeface="Britannic Bold" pitchFamily="34" charset="0"/>
              </a:rPr>
              <a:t>going</a:t>
            </a:r>
            <a:r>
              <a:rPr lang="es-MX" u="sng" dirty="0">
                <a:solidFill>
                  <a:srgbClr val="002060"/>
                </a:solidFill>
                <a:latin typeface="Britannic Bold" pitchFamily="34" charset="0"/>
              </a:rPr>
              <a:t> </a:t>
            </a:r>
            <a:r>
              <a:rPr lang="es-MX" u="sng" dirty="0" err="1">
                <a:solidFill>
                  <a:srgbClr val="002060"/>
                </a:solidFill>
                <a:latin typeface="Britannic Bold" pitchFamily="34" charset="0"/>
              </a:rPr>
              <a:t>to</a:t>
            </a:r>
            <a:r>
              <a:rPr lang="es-MX" dirty="0">
                <a:solidFill>
                  <a:srgbClr val="002060"/>
                </a:solidFill>
                <a:latin typeface="Britannic Bold" pitchFamily="34" charset="0"/>
              </a:rPr>
              <a:t> do </a:t>
            </a:r>
            <a:r>
              <a:rPr lang="es-MX" dirty="0" err="1">
                <a:solidFill>
                  <a:srgbClr val="002060"/>
                </a:solidFill>
                <a:latin typeface="Britannic Bold" pitchFamily="34" charset="0"/>
              </a:rPr>
              <a:t>with</a:t>
            </a:r>
            <a:r>
              <a:rPr lang="es-MX" dirty="0">
                <a:solidFill>
                  <a:srgbClr val="002060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rgbClr val="002060"/>
                </a:solidFill>
                <a:latin typeface="Britannic Bold" pitchFamily="34" charset="0"/>
              </a:rPr>
              <a:t>it</a:t>
            </a:r>
            <a:r>
              <a:rPr lang="es-MX" dirty="0">
                <a:solidFill>
                  <a:srgbClr val="002060"/>
                </a:solidFill>
                <a:latin typeface="Britannic Bold" pitchFamily="34" charset="0"/>
              </a:rPr>
              <a:t>?</a:t>
            </a:r>
          </a:p>
        </p:txBody>
      </p:sp>
      <p:sp>
        <p:nvSpPr>
          <p:cNvPr id="6" name="5 Llamada rectangular redondeada"/>
          <p:cNvSpPr/>
          <p:nvPr/>
        </p:nvSpPr>
        <p:spPr>
          <a:xfrm>
            <a:off x="5357818" y="1571612"/>
            <a:ext cx="1500198" cy="1357322"/>
          </a:xfrm>
          <a:prstGeom prst="wedgeRoundRectCallout">
            <a:avLst>
              <a:gd name="adj1" fmla="val -48474"/>
              <a:gd name="adj2" fmla="val 101739"/>
              <a:gd name="adj3" fmla="val 16667"/>
            </a:avLst>
          </a:prstGeom>
          <a:solidFill>
            <a:srgbClr val="FFFF6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 err="1">
                <a:solidFill>
                  <a:schemeClr val="accent4"/>
                </a:solidFill>
                <a:latin typeface="Britannic Bold" pitchFamily="34" charset="0"/>
              </a:rPr>
              <a:t>She’s</a:t>
            </a:r>
            <a:r>
              <a:rPr lang="es-MX" dirty="0">
                <a:solidFill>
                  <a:schemeClr val="accent4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accent4"/>
                </a:solidFill>
                <a:latin typeface="Britannic Bold" pitchFamily="34" charset="0"/>
              </a:rPr>
              <a:t>going</a:t>
            </a:r>
            <a:r>
              <a:rPr lang="es-MX" dirty="0">
                <a:solidFill>
                  <a:schemeClr val="accent4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accent4"/>
                </a:solidFill>
                <a:latin typeface="Britannic Bold" pitchFamily="34" charset="0"/>
              </a:rPr>
              <a:t>to</a:t>
            </a:r>
            <a:r>
              <a:rPr lang="es-MX" dirty="0">
                <a:solidFill>
                  <a:schemeClr val="accent4"/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accent4"/>
                </a:solidFill>
                <a:latin typeface="Britannic Bold" pitchFamily="34" charset="0"/>
              </a:rPr>
              <a:t>buy</a:t>
            </a:r>
            <a:r>
              <a:rPr lang="es-MX" dirty="0">
                <a:solidFill>
                  <a:schemeClr val="accent4"/>
                </a:solidFill>
                <a:latin typeface="Britannic Bold" pitchFamily="34" charset="0"/>
              </a:rPr>
              <a:t> a new car.</a:t>
            </a:r>
          </a:p>
        </p:txBody>
      </p:sp>
    </p:spTree>
    <p:extLst>
      <p:ext uri="{BB962C8B-B14F-4D97-AF65-F5344CB8AC3E}">
        <p14:creationId xmlns:p14="http://schemas.microsoft.com/office/powerpoint/2010/main" val="158756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00088" y="528638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Blip>
                <a:blip r:embed="rId2"/>
              </a:buBlip>
              <a:defRPr/>
            </a:pPr>
            <a:r>
              <a:rPr lang="es-MX" sz="2800" kern="0" dirty="0" err="1">
                <a:latin typeface="Arial" pitchFamily="34" charset="0"/>
                <a:cs typeface="Arial" pitchFamily="34" charset="0"/>
              </a:rPr>
              <a:t>You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 can </a:t>
            </a:r>
            <a:r>
              <a:rPr lang="es-MX" sz="2800" kern="0" dirty="0" err="1">
                <a:latin typeface="Arial" pitchFamily="34" charset="0"/>
                <a:cs typeface="Arial" pitchFamily="34" charset="0"/>
              </a:rPr>
              <a:t>also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kern="0" dirty="0" err="1">
                <a:latin typeface="Arial" pitchFamily="34" charset="0"/>
                <a:cs typeface="Arial" pitchFamily="34" charset="0"/>
              </a:rPr>
              <a:t>say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kern="0" dirty="0" err="1">
                <a:latin typeface="Arial" pitchFamily="34" charset="0"/>
                <a:cs typeface="Arial" pitchFamily="34" charset="0"/>
              </a:rPr>
              <a:t>that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kern="0" dirty="0">
                <a:latin typeface="Arial" pitchFamily="34" charset="0"/>
                <a:cs typeface="Arial" pitchFamily="34" charset="0"/>
              </a:rPr>
              <a:t>“</a:t>
            </a:r>
            <a:r>
              <a:rPr lang="es-MX" sz="2800" b="1" kern="0" dirty="0" err="1">
                <a:latin typeface="Arial" pitchFamily="34" charset="0"/>
                <a:cs typeface="Arial" pitchFamily="34" charset="0"/>
              </a:rPr>
              <a:t>something</a:t>
            </a:r>
            <a:r>
              <a:rPr lang="es-MX" sz="28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kern="0" dirty="0" err="1">
                <a:latin typeface="Arial" pitchFamily="34" charset="0"/>
                <a:cs typeface="Arial" pitchFamily="34" charset="0"/>
              </a:rPr>
              <a:t>is</a:t>
            </a:r>
            <a:r>
              <a:rPr lang="es-MX" sz="28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kern="0" dirty="0" err="1">
                <a:latin typeface="Arial" pitchFamily="34" charset="0"/>
                <a:cs typeface="Arial" pitchFamily="34" charset="0"/>
              </a:rPr>
              <a:t>going</a:t>
            </a:r>
            <a:r>
              <a:rPr lang="es-MX" sz="28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kern="0" dirty="0" err="1">
                <a:latin typeface="Arial" pitchFamily="34" charset="0"/>
                <a:cs typeface="Arial" pitchFamily="34" charset="0"/>
              </a:rPr>
              <a:t>to</a:t>
            </a:r>
            <a:r>
              <a:rPr lang="es-MX" sz="2800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kern="0" dirty="0" err="1">
                <a:latin typeface="Arial" pitchFamily="34" charset="0"/>
                <a:cs typeface="Arial" pitchFamily="34" charset="0"/>
              </a:rPr>
              <a:t>happen</a:t>
            </a:r>
            <a:r>
              <a:rPr lang="es-MX" sz="2800" b="1" kern="0" dirty="0">
                <a:latin typeface="Arial" pitchFamily="34" charset="0"/>
                <a:cs typeface="Arial" pitchFamily="34" charset="0"/>
              </a:rPr>
              <a:t>” 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in </a:t>
            </a:r>
            <a:r>
              <a:rPr lang="es-MX" sz="2800" kern="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kern="0" dirty="0" err="1">
                <a:latin typeface="Arial" pitchFamily="34" charset="0"/>
                <a:cs typeface="Arial" pitchFamily="34" charset="0"/>
              </a:rPr>
              <a:t>future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kern="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kern="0" dirty="0" err="1">
                <a:latin typeface="Arial" pitchFamily="34" charset="0"/>
                <a:cs typeface="Arial" pitchFamily="34" charset="0"/>
              </a:rPr>
              <a:t>example</a:t>
            </a:r>
            <a:r>
              <a:rPr lang="es-MX" sz="2800" kern="0" dirty="0">
                <a:latin typeface="Arial" pitchFamily="34" charset="0"/>
                <a:cs typeface="Arial" pitchFamily="34" charset="0"/>
              </a:rPr>
              <a:t>:</a:t>
            </a:r>
            <a:endParaRPr lang="es-ES" sz="2800" u="sng" kern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Imagen" descr="lluev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3929063"/>
            <a:ext cx="3333750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Llamada rectangular redondeada"/>
          <p:cNvSpPr/>
          <p:nvPr/>
        </p:nvSpPr>
        <p:spPr>
          <a:xfrm>
            <a:off x="6286512" y="2143116"/>
            <a:ext cx="1857388" cy="1500198"/>
          </a:xfrm>
          <a:prstGeom prst="wedgeRoundRectCallout">
            <a:avLst>
              <a:gd name="adj1" fmla="val -137492"/>
              <a:gd name="adj2" fmla="val 112679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Look at </a:t>
            </a:r>
            <a:r>
              <a:rPr lang="es-MX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that</a:t>
            </a:r>
            <a:r>
              <a:rPr lang="es-MX" dirty="0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black</a:t>
            </a:r>
            <a:r>
              <a:rPr lang="es-MX" dirty="0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cloud</a:t>
            </a:r>
            <a:r>
              <a:rPr lang="es-MX" dirty="0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! </a:t>
            </a:r>
            <a:r>
              <a:rPr lang="es-MX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It’s</a:t>
            </a:r>
            <a:r>
              <a:rPr lang="es-MX" dirty="0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going</a:t>
            </a:r>
            <a:r>
              <a:rPr lang="es-MX" dirty="0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 </a:t>
            </a:r>
            <a:r>
              <a:rPr lang="es-MX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to</a:t>
            </a:r>
            <a:r>
              <a:rPr lang="es-MX" dirty="0">
                <a:solidFill>
                  <a:schemeClr val="accent4">
                    <a:lumMod val="75000"/>
                    <a:lumOff val="25000"/>
                  </a:schemeClr>
                </a:solidFill>
                <a:latin typeface="Britannic Bold" pitchFamily="34" charset="0"/>
              </a:rPr>
              <a:t> rain!</a:t>
            </a:r>
          </a:p>
        </p:txBody>
      </p:sp>
    </p:spTree>
    <p:extLst>
      <p:ext uri="{BB962C8B-B14F-4D97-AF65-F5344CB8AC3E}">
        <p14:creationId xmlns:p14="http://schemas.microsoft.com/office/powerpoint/2010/main" val="155208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Student’s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Cambridge, London. Cambridge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Coursebook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1.Newbury,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</p:txBody>
      </p:sp>
    </p:spTree>
    <p:extLst>
      <p:ext uri="{BB962C8B-B14F-4D97-AF65-F5344CB8AC3E}">
        <p14:creationId xmlns:p14="http://schemas.microsoft.com/office/powerpoint/2010/main" val="82666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Be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to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most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common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form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us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 In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presentation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possible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observe,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its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uses,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forms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examples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Una de las formas mas comunes para hablar acerca del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ftro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es </a:t>
            </a:r>
            <a:r>
              <a:rPr lang="es-ES" sz="2000" b="1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ES" sz="2000" b="1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ES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b="1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. En la siguiente presentación, es posible observar sus usos, formas y algunos ejemplos.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66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Am,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,are,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prediction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tomorrow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soon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next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Soy/ estoy, es/ esta, son/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estan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predicción, pronto, siguiente.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1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395536" y="548680"/>
            <a:ext cx="835292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general: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podrá expresar eventos, sueños, expectativas y ambiciones, y de manera breve dar su opinión acerca de planes futuros, preferencias.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podrá describir experiencias y eventos sucedidos en un pasado indefinido acerca de temas comunes en contextos tales como el trabajo, la escuela, y de esparcimiento; estableciendo la duración de los mismos. 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podrá expresar la duración de eventos y su propósito.</a:t>
            </a:r>
          </a:p>
          <a:p>
            <a:pPr algn="just"/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2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UNIDAD 5: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Into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future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Al culminar la unidad, el alumno será capaz de hablar de planes e intenciones futuros. Asimismo entenderá artículos de revistas y entrevistas.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14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>
                <a:latin typeface="Arial" pitchFamily="34" charset="0"/>
                <a:cs typeface="Arial" pitchFamily="34" charset="0"/>
              </a:rPr>
              <a:t>1.2 Hablar de planes futuros, previamente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decididos.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want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can use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mainly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two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forms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simple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i="1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i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can be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useful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plans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already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decided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4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70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47873" y="404664"/>
            <a:ext cx="84190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2620" y="1196752"/>
            <a:ext cx="8229600" cy="324036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use </a:t>
            </a:r>
            <a:r>
              <a:rPr lang="es-MX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 </a:t>
            </a:r>
            <a:r>
              <a:rPr lang="es-MX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going</a:t>
            </a:r>
            <a:r>
              <a:rPr lang="es-MX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 eaLnBrk="1" hangingPunct="1">
              <a:defRPr/>
            </a:pPr>
            <a:endParaRPr lang="es-MX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 eaLnBrk="1" hangingPunct="1">
              <a:buFont typeface="Arial" pitchFamily="34" charset="0"/>
              <a:buChar char="•"/>
              <a:defRPr/>
            </a:pP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talk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about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future</a:t>
            </a:r>
            <a:r>
              <a:rPr lang="es-MX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 eaLnBrk="1" hangingPunct="1">
              <a:buFont typeface="Arial" pitchFamily="34" charset="0"/>
              <a:buChar char="•"/>
              <a:defRPr/>
            </a:pP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prediction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based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know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think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going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happen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very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soon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 eaLnBrk="1" hangingPunct="1">
              <a:buFont typeface="Arial" pitchFamily="34" charset="0"/>
              <a:buChar char="•"/>
              <a:defRPr/>
            </a:pP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talk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about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our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plans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future</a:t>
            </a:r>
            <a:r>
              <a:rPr lang="es-MX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E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60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6275" y="3733438"/>
            <a:ext cx="7772400" cy="1362075"/>
          </a:xfrm>
        </p:spPr>
        <p:txBody>
          <a:bodyPr/>
          <a:lstStyle/>
          <a:p>
            <a:r>
              <a:rPr lang="es-MX" b="0" cap="none" dirty="0" err="1" smtClean="0"/>
              <a:t>For</a:t>
            </a:r>
            <a:r>
              <a:rPr lang="es-MX" b="0" cap="none" dirty="0" smtClean="0"/>
              <a:t> </a:t>
            </a:r>
            <a:r>
              <a:rPr lang="es-MX" b="0" cap="none" dirty="0" err="1" smtClean="0"/>
              <a:t>example</a:t>
            </a:r>
            <a:r>
              <a:rPr lang="es-MX" b="0" cap="none" dirty="0" smtClean="0"/>
              <a:t>:</a:t>
            </a:r>
            <a:endParaRPr lang="es-MX" b="0" cap="none" dirty="0"/>
          </a:p>
        </p:txBody>
      </p:sp>
      <p:sp>
        <p:nvSpPr>
          <p:cNvPr id="4" name="3 Rectángulo"/>
          <p:cNvSpPr/>
          <p:nvPr/>
        </p:nvSpPr>
        <p:spPr>
          <a:xfrm>
            <a:off x="705340" y="1700808"/>
            <a:ext cx="773333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Subject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+ am +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going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to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+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infinitive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059832" y="2348880"/>
            <a:ext cx="52931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is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878373" y="2996952"/>
            <a:ext cx="8922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are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763960" y="70108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mtClean="0"/>
              <a:t>Positive form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1302656" y="4581128"/>
            <a:ext cx="6299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I’m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going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to</a:t>
            </a:r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study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071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6275" y="3733438"/>
            <a:ext cx="7772400" cy="1362075"/>
          </a:xfrm>
        </p:spPr>
        <p:txBody>
          <a:bodyPr/>
          <a:lstStyle/>
          <a:p>
            <a:r>
              <a:rPr lang="es-MX" b="0" cap="none" dirty="0" err="1" smtClean="0"/>
              <a:t>For</a:t>
            </a:r>
            <a:r>
              <a:rPr lang="es-MX" b="0" cap="none" dirty="0" smtClean="0"/>
              <a:t> </a:t>
            </a:r>
            <a:r>
              <a:rPr lang="es-MX" b="0" cap="none" dirty="0" err="1" smtClean="0"/>
              <a:t>example</a:t>
            </a:r>
            <a:r>
              <a:rPr lang="es-MX" b="0" cap="none" dirty="0" smtClean="0"/>
              <a:t>:</a:t>
            </a:r>
            <a:endParaRPr lang="es-MX" b="0" cap="none" dirty="0"/>
          </a:p>
        </p:txBody>
      </p:sp>
      <p:sp>
        <p:nvSpPr>
          <p:cNvPr id="4" name="3 Rectángulo"/>
          <p:cNvSpPr/>
          <p:nvPr/>
        </p:nvSpPr>
        <p:spPr>
          <a:xfrm>
            <a:off x="270125" y="1700808"/>
            <a:ext cx="86037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Subject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+ am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not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+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going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to</a:t>
            </a:r>
            <a:r>
              <a:rPr lang="es-ES" sz="40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+ </a:t>
            </a:r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infinitive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756867" y="2348880"/>
            <a:ext cx="113524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isn’t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575406" y="2996952"/>
            <a:ext cx="149816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3399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aren’t</a:t>
            </a:r>
            <a:endParaRPr lang="es-ES" sz="40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FF3399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763960" y="70108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err="1" smtClean="0"/>
              <a:t>Negative</a:t>
            </a:r>
            <a:r>
              <a:rPr lang="es-MX" dirty="0" smtClean="0"/>
              <a:t> </a:t>
            </a:r>
            <a:r>
              <a:rPr lang="es-MX" dirty="0" err="1" smtClean="0"/>
              <a:t>form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825091" y="4581128"/>
            <a:ext cx="72546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He </a:t>
            </a:r>
            <a:r>
              <a:rPr lang="es-E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isn’t</a:t>
            </a:r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going</a:t>
            </a:r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to</a:t>
            </a:r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s-E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play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778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630</Words>
  <Application>Microsoft Office PowerPoint</Application>
  <PresentationFormat>Presentación en pantalla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For example:</vt:lpstr>
      <vt:lpstr>For example:</vt:lpstr>
      <vt:lpstr>For example:</vt:lpstr>
      <vt:lpstr>FUTURE TIME EXPRESSIONS  </vt:lpstr>
      <vt:lpstr>Note: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Alumno(a)</dc:creator>
  <cp:lastModifiedBy>ZIMAPAN</cp:lastModifiedBy>
  <cp:revision>12</cp:revision>
  <dcterms:created xsi:type="dcterms:W3CDTF">2014-03-14T00:59:24Z</dcterms:created>
  <dcterms:modified xsi:type="dcterms:W3CDTF">2014-03-14T14:34:05Z</dcterms:modified>
</cp:coreProperties>
</file>